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6858000" cy="9144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2A39"/>
    <a:srgbClr val="FC263B"/>
    <a:srgbClr val="183E3C"/>
    <a:srgbClr val="266260"/>
    <a:srgbClr val="D1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6"/>
    <p:restoredTop sz="99147" autoAdjust="0"/>
  </p:normalViewPr>
  <p:slideViewPr>
    <p:cSldViewPr snapToGrid="0" snapToObjects="1">
      <p:cViewPr>
        <p:scale>
          <a:sx n="139" d="100"/>
          <a:sy n="139" d="100"/>
        </p:scale>
        <p:origin x="-912" y="33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72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0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28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78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57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40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53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43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13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79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25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jpeg"/><Relationship Id="rId14" Type="http://schemas.microsoft.com/office/2007/relationships/hdphoto" Target="../media/hdphoto3.wdp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片側の 2 つの角を丸めた四角形 184">
            <a:extLst>
              <a:ext uri="{FF2B5EF4-FFF2-40B4-BE49-F238E27FC236}">
                <a16:creationId xmlns:a16="http://schemas.microsoft.com/office/drawing/2014/main" xmlns="" id="{0DD51858-BFEE-024D-A64D-645315B03191}"/>
              </a:ext>
            </a:extLst>
          </p:cNvPr>
          <p:cNvSpPr/>
          <p:nvPr/>
        </p:nvSpPr>
        <p:spPr>
          <a:xfrm>
            <a:off x="3490975" y="4802820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1" name="図 170" descr="PV2018Fig5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893" b="23124"/>
          <a:stretch/>
        </p:blipFill>
        <p:spPr>
          <a:xfrm>
            <a:off x="3728700" y="5573123"/>
            <a:ext cx="825885" cy="598316"/>
          </a:xfrm>
          <a:prstGeom prst="rect">
            <a:avLst/>
          </a:prstGeom>
        </p:spPr>
      </p:pic>
      <p:pic>
        <p:nvPicPr>
          <p:cNvPr id="113" name="図 112" descr="Macintosh HD:Users:sayaka:Pictures:SnapNDrag Library.snapndraglibrary:c861ff38f:screenshot_12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26" y="3656902"/>
            <a:ext cx="2792730" cy="556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図形グループ 248"/>
          <p:cNvGrpSpPr/>
          <p:nvPr/>
        </p:nvGrpSpPr>
        <p:grpSpPr>
          <a:xfrm>
            <a:off x="2611110" y="3941607"/>
            <a:ext cx="655131" cy="574421"/>
            <a:chOff x="2321831" y="3983713"/>
            <a:chExt cx="655131" cy="574421"/>
          </a:xfrm>
        </p:grpSpPr>
        <p:pic>
          <p:nvPicPr>
            <p:cNvPr id="247" name="図 246" descr="スクリーンショット 2018-03-27 09.46.36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0" t="29242" r="39834" b="33292"/>
            <a:stretch/>
          </p:blipFill>
          <p:spPr>
            <a:xfrm>
              <a:off x="2401210" y="3983713"/>
              <a:ext cx="566865" cy="574421"/>
            </a:xfrm>
            <a:prstGeom prst="rect">
              <a:avLst/>
            </a:prstGeom>
          </p:spPr>
        </p:pic>
        <p:sp>
          <p:nvSpPr>
            <p:cNvPr id="248" name="正方形/長方形 247"/>
            <p:cNvSpPr/>
            <p:nvPr/>
          </p:nvSpPr>
          <p:spPr>
            <a:xfrm>
              <a:off x="2321831" y="4432413"/>
              <a:ext cx="23813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正方形/長方形 142"/>
            <p:cNvSpPr/>
            <p:nvPr/>
          </p:nvSpPr>
          <p:spPr>
            <a:xfrm>
              <a:off x="2738826" y="4422746"/>
              <a:ext cx="23813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35" name="角丸四角形 834">
            <a:extLst>
              <a:ext uri="{FF2B5EF4-FFF2-40B4-BE49-F238E27FC236}">
                <a16:creationId xmlns:a16="http://schemas.microsoft.com/office/drawing/2014/main" xmlns="" id="{17253A06-5A6A-6F4E-B20D-24AD4C17F0A8}"/>
              </a:ext>
            </a:extLst>
          </p:cNvPr>
          <p:cNvSpPr/>
          <p:nvPr/>
        </p:nvSpPr>
        <p:spPr>
          <a:xfrm>
            <a:off x="3482959" y="7704892"/>
            <a:ext cx="3293834" cy="1034315"/>
          </a:xfrm>
          <a:prstGeom prst="roundRect">
            <a:avLst>
              <a:gd name="adj" fmla="val 7882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7" name="片側の 2 つの角を丸めた四角形 836">
            <a:extLst>
              <a:ext uri="{FF2B5EF4-FFF2-40B4-BE49-F238E27FC236}">
                <a16:creationId xmlns:a16="http://schemas.microsoft.com/office/drawing/2014/main" xmlns="" id="{0DD51858-BFEE-024D-A64D-645315B03191}"/>
              </a:ext>
            </a:extLst>
          </p:cNvPr>
          <p:cNvSpPr/>
          <p:nvPr/>
        </p:nvSpPr>
        <p:spPr>
          <a:xfrm>
            <a:off x="93500" y="5700894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D8F90268-5091-5945-A2B1-1767DF0B3189}"/>
              </a:ext>
            </a:extLst>
          </p:cNvPr>
          <p:cNvSpPr txBox="1"/>
          <p:nvPr/>
        </p:nvSpPr>
        <p:spPr>
          <a:xfrm>
            <a:off x="93731" y="5737861"/>
            <a:ext cx="10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38" name="片側の 2 つの角を丸めた四角形 837">
            <a:extLst>
              <a:ext uri="{FF2B5EF4-FFF2-40B4-BE49-F238E27FC236}">
                <a16:creationId xmlns:a16="http://schemas.microsoft.com/office/drawing/2014/main" xmlns="" id="{96A89A37-299E-CC48-A983-5E7AD6D3D56C}"/>
              </a:ext>
            </a:extLst>
          </p:cNvPr>
          <p:cNvSpPr/>
          <p:nvPr/>
        </p:nvSpPr>
        <p:spPr>
          <a:xfrm>
            <a:off x="81429" y="1506906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2C604105-E97E-1F4E-A67E-E52D219145D8}"/>
              </a:ext>
            </a:extLst>
          </p:cNvPr>
          <p:cNvSpPr txBox="1"/>
          <p:nvPr/>
        </p:nvSpPr>
        <p:spPr>
          <a:xfrm>
            <a:off x="83068" y="1542054"/>
            <a:ext cx="158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I</a:t>
            </a:r>
            <a:r>
              <a:rPr lang="en-US" altLang="ja-JP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ntroduction</a:t>
            </a:r>
            <a:endParaRPr kumimoji="1" lang="ja-JP" altLang="en-US" b="1" dirty="0">
              <a:solidFill>
                <a:schemeClr val="bg1"/>
              </a:solidFill>
              <a:latin typeface="Helvetica"/>
              <a:ea typeface="Meiryo" panose="020B0604030504040204" pitchFamily="34" charset="-128"/>
              <a:cs typeface="Helvetica"/>
            </a:endParaRPr>
          </a:p>
        </p:txBody>
      </p:sp>
      <p:sp>
        <p:nvSpPr>
          <p:cNvPr id="810" name="テキスト ボックス 809">
            <a:extLst>
              <a:ext uri="{FF2B5EF4-FFF2-40B4-BE49-F238E27FC236}">
                <a16:creationId xmlns:a16="http://schemas.microsoft.com/office/drawing/2014/main" xmlns="" id="{7C350321-6D3D-2C42-B1D2-F30EC1F72327}"/>
              </a:ext>
            </a:extLst>
          </p:cNvPr>
          <p:cNvSpPr txBox="1"/>
          <p:nvPr/>
        </p:nvSpPr>
        <p:spPr>
          <a:xfrm>
            <a:off x="3497171" y="4848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0" name="片側の 2 つの角を丸めた四角形 839">
            <a:extLst>
              <a:ext uri="{FF2B5EF4-FFF2-40B4-BE49-F238E27FC236}">
                <a16:creationId xmlns:a16="http://schemas.microsoft.com/office/drawing/2014/main" xmlns="" id="{3026B705-0369-2549-80FA-6C2A196F954A}"/>
              </a:ext>
            </a:extLst>
          </p:cNvPr>
          <p:cNvSpPr/>
          <p:nvPr/>
        </p:nvSpPr>
        <p:spPr>
          <a:xfrm>
            <a:off x="3492541" y="7702264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6" name="テキスト ボックス 815">
            <a:extLst>
              <a:ext uri="{FF2B5EF4-FFF2-40B4-BE49-F238E27FC236}">
                <a16:creationId xmlns:a16="http://schemas.microsoft.com/office/drawing/2014/main" xmlns="" id="{CD631737-16B6-BA40-8682-00944BF5C15B}"/>
              </a:ext>
            </a:extLst>
          </p:cNvPr>
          <p:cNvSpPr txBox="1"/>
          <p:nvPr/>
        </p:nvSpPr>
        <p:spPr>
          <a:xfrm>
            <a:off x="3490975" y="7739776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Discussion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xmlns="" id="{1C6D64F2-226E-0342-AF9B-FE1AD4BD22E8}"/>
              </a:ext>
            </a:extLst>
          </p:cNvPr>
          <p:cNvSpPr txBox="1"/>
          <p:nvPr/>
        </p:nvSpPr>
        <p:spPr>
          <a:xfrm>
            <a:off x="76886" y="929343"/>
            <a:ext cx="6917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Sayaka Nagai</a:t>
            </a:r>
            <a:r>
              <a:rPr lang="en-US" altLang="en-US" sz="1200" dirty="0">
                <a:latin typeface="Helvetica"/>
                <a:ea typeface="Meiryo" panose="020B0604030504040204" pitchFamily="34" charset="-128"/>
                <a:cs typeface="Helvetica"/>
              </a:rPr>
              <a:t>, </a:t>
            </a:r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Naohisa Sakamoto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（</a:t>
            </a:r>
            <a:r>
              <a:rPr lang="en-US" altLang="ja-JP" sz="1050" dirty="0">
                <a:latin typeface="Helvetica"/>
                <a:ea typeface="Meiryo" panose="020B0604030504040204" pitchFamily="34" charset="-128"/>
                <a:cs typeface="Helvetica"/>
              </a:rPr>
              <a:t>Kobe University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）</a:t>
            </a:r>
            <a:endParaRPr lang="en-US" altLang="ja-JP" sz="1050" dirty="0">
              <a:latin typeface="Helvetica"/>
              <a:ea typeface="Meiryo" panose="020B0604030504040204" pitchFamily="34" charset="-128"/>
              <a:cs typeface="Helvetica"/>
            </a:endParaRPr>
          </a:p>
          <a:p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Koji Kyoda, Shuichi Onami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（</a:t>
            </a:r>
            <a:r>
              <a:rPr lang="en-US" altLang="ja-JP" sz="1050" dirty="0">
                <a:latin typeface="Helvetica"/>
                <a:ea typeface="Meiryo" panose="020B0604030504040204" pitchFamily="34" charset="-128"/>
                <a:cs typeface="Helvetica"/>
              </a:rPr>
              <a:t>Laboratory for Developmental Dynamics, RIKEN Quantitative Biology Center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）</a:t>
            </a:r>
          </a:p>
        </p:txBody>
      </p:sp>
      <p:sp>
        <p:nvSpPr>
          <p:cNvPr id="847" name="片側の 2 つの角を丸めた四角形 846">
            <a:extLst>
              <a:ext uri="{FF2B5EF4-FFF2-40B4-BE49-F238E27FC236}">
                <a16:creationId xmlns:a16="http://schemas.microsoft.com/office/drawing/2014/main" xmlns="" id="{E58850A4-9C9D-8D49-BDE2-399CFF68EE77}"/>
              </a:ext>
            </a:extLst>
          </p:cNvPr>
          <p:cNvSpPr/>
          <p:nvPr/>
        </p:nvSpPr>
        <p:spPr>
          <a:xfrm>
            <a:off x="84500" y="143545"/>
            <a:ext cx="6692293" cy="771466"/>
          </a:xfrm>
          <a:prstGeom prst="round2SameRect">
            <a:avLst>
              <a:gd name="adj1" fmla="val 6586"/>
              <a:gd name="adj2" fmla="val 0"/>
            </a:avLst>
          </a:prstGeom>
          <a:solidFill>
            <a:srgbClr val="FC263B"/>
          </a:solidFill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4189" y="166589"/>
            <a:ext cx="6687318" cy="707886"/>
          </a:xfrm>
          <a:prstGeom prst="rect">
            <a:avLst/>
          </a:prstGeom>
        </p:spPr>
        <p:txBody>
          <a:bodyPr wrap="square" lIns="180000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Cell nucleus visualization</a:t>
            </a:r>
          </a:p>
          <a:p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w</a:t>
            </a:r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ith phenotypic characteristics</a:t>
            </a:r>
            <a:endParaRPr lang="en-US" altLang="ja-JP" sz="2000" b="1" dirty="0">
              <a:solidFill>
                <a:schemeClr val="bg1"/>
              </a:solidFill>
              <a:latin typeface="Helvetica"/>
              <a:ea typeface="Meiryo" panose="020B0604030504040204" pitchFamily="34" charset="-128"/>
              <a:cs typeface="Helvetica"/>
            </a:endParaRPr>
          </a:p>
        </p:txBody>
      </p:sp>
      <p:pic>
        <p:nvPicPr>
          <p:cNvPr id="846" name="図 845">
            <a:extLst>
              <a:ext uri="{FF2B5EF4-FFF2-40B4-BE49-F238E27FC236}">
                <a16:creationId xmlns:a16="http://schemas.microsoft.com/office/drawing/2014/main" xmlns="" id="{9F29360A-8AD5-E444-9492-C6C0F772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897" y="79360"/>
            <a:ext cx="948662" cy="865256"/>
          </a:xfrm>
          <a:prstGeom prst="rect">
            <a:avLst/>
          </a:prstGeom>
        </p:spPr>
      </p:pic>
      <p:sp>
        <p:nvSpPr>
          <p:cNvPr id="861" name="角丸四角形 860">
            <a:extLst>
              <a:ext uri="{FF2B5EF4-FFF2-40B4-BE49-F238E27FC236}">
                <a16:creationId xmlns:a16="http://schemas.microsoft.com/office/drawing/2014/main" xmlns="" id="{495C93AC-E499-A849-8095-00CCA8AC7FDE}"/>
              </a:ext>
            </a:extLst>
          </p:cNvPr>
          <p:cNvSpPr/>
          <p:nvPr/>
        </p:nvSpPr>
        <p:spPr>
          <a:xfrm>
            <a:off x="93500" y="8811514"/>
            <a:ext cx="6675246" cy="235921"/>
          </a:xfrm>
          <a:prstGeom prst="roundRect">
            <a:avLst>
              <a:gd name="adj" fmla="val 23145"/>
            </a:avLst>
          </a:prstGeom>
          <a:solidFill>
            <a:srgbClr val="D11C00"/>
          </a:solidFill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FAE1D14B-A53D-1940-809E-F0851FDE70D8}"/>
              </a:ext>
            </a:extLst>
          </p:cNvPr>
          <p:cNvSpPr txBox="1"/>
          <p:nvPr/>
        </p:nvSpPr>
        <p:spPr>
          <a:xfrm>
            <a:off x="126363" y="8811514"/>
            <a:ext cx="6650430" cy="215444"/>
          </a:xfrm>
          <a:prstGeom prst="rect">
            <a:avLst/>
          </a:prstGeom>
          <a:solidFill>
            <a:srgbClr val="FC26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">
                <a:solidFill>
                  <a:schemeClr val="bg1"/>
                </a:solidFill>
                <a:latin typeface="Meiryo"/>
                <a:ea typeface="Meiryo"/>
                <a:cs typeface="Meiryo"/>
              </a:rPr>
              <a:t>IEEE Pacific Visualization Symposium (PacificVis 2018)</a:t>
            </a:r>
            <a:r>
              <a:rPr lang="en-US" altLang="ja-JP" sz="800">
                <a:solidFill>
                  <a:schemeClr val="bg1"/>
                </a:solidFill>
                <a:latin typeface="Meiryo"/>
                <a:ea typeface="Meiryo"/>
                <a:cs typeface="Meiryo"/>
              </a:rPr>
              <a:t>  Kobe,Japan  </a:t>
            </a:r>
            <a:r>
              <a:rPr lang="en-US" altLang="ja-JP" sz="800">
                <a:solidFill>
                  <a:schemeClr val="bg1"/>
                </a:solidFill>
                <a:latin typeface="Meiryo"/>
                <a:ea typeface="Meiryo"/>
                <a:cs typeface="Meiryo"/>
              </a:rPr>
              <a:t>April 10 to 13, 2018</a:t>
            </a:r>
            <a:endParaRPr kumimoji="1" lang="ja-JP" altLang="en-US" sz="800" b="1" dirty="0">
              <a:solidFill>
                <a:schemeClr val="bg1"/>
              </a:solidFill>
              <a:latin typeface="Meiryo"/>
              <a:ea typeface="Meiryo"/>
              <a:cs typeface="Meiryo"/>
            </a:endParaRPr>
          </a:p>
        </p:txBody>
      </p:sp>
      <p:sp>
        <p:nvSpPr>
          <p:cNvPr id="821" name="片側の 2 つの角を丸めた四角形 820">
            <a:extLst>
              <a:ext uri="{FF2B5EF4-FFF2-40B4-BE49-F238E27FC236}">
                <a16:creationId xmlns:a16="http://schemas.microsoft.com/office/drawing/2014/main" xmlns="" id="{FA9A249B-3423-724F-B53E-AEE719B41F3C}"/>
              </a:ext>
            </a:extLst>
          </p:cNvPr>
          <p:cNvSpPr/>
          <p:nvPr/>
        </p:nvSpPr>
        <p:spPr>
          <a:xfrm flipV="1">
            <a:off x="3501099" y="1506906"/>
            <a:ext cx="3259293" cy="3181940"/>
          </a:xfrm>
          <a:prstGeom prst="round2SameRect">
            <a:avLst>
              <a:gd name="adj1" fmla="val 2201"/>
              <a:gd name="adj2" fmla="val 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9" name="角丸四角形 818">
            <a:extLst>
              <a:ext uri="{FF2B5EF4-FFF2-40B4-BE49-F238E27FC236}">
                <a16:creationId xmlns:a16="http://schemas.microsoft.com/office/drawing/2014/main" xmlns="" id="{61D30CB8-71B2-9440-B817-F5BA723991EB}"/>
              </a:ext>
            </a:extLst>
          </p:cNvPr>
          <p:cNvSpPr/>
          <p:nvPr/>
        </p:nvSpPr>
        <p:spPr>
          <a:xfrm>
            <a:off x="3492746" y="4802820"/>
            <a:ext cx="3276000" cy="2824201"/>
          </a:xfrm>
          <a:prstGeom prst="roundRect">
            <a:avLst>
              <a:gd name="adj" fmla="val 3599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0" name="片側の 2 つの角を丸めた四角形 819">
            <a:extLst>
              <a:ext uri="{FF2B5EF4-FFF2-40B4-BE49-F238E27FC236}">
                <a16:creationId xmlns:a16="http://schemas.microsoft.com/office/drawing/2014/main" xmlns="" id="{7BBA3C2F-39AF-EB49-8398-F635C66E7FBB}"/>
              </a:ext>
            </a:extLst>
          </p:cNvPr>
          <p:cNvSpPr/>
          <p:nvPr/>
        </p:nvSpPr>
        <p:spPr>
          <a:xfrm>
            <a:off x="82863" y="5700894"/>
            <a:ext cx="3276205" cy="3032117"/>
          </a:xfrm>
          <a:prstGeom prst="round2SameRect">
            <a:avLst>
              <a:gd name="adj1" fmla="val 2445"/>
              <a:gd name="adj2" fmla="val 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8" name="角丸四角形 817">
            <a:extLst>
              <a:ext uri="{FF2B5EF4-FFF2-40B4-BE49-F238E27FC236}">
                <a16:creationId xmlns:a16="http://schemas.microsoft.com/office/drawing/2014/main" xmlns="" id="{2478588B-9A28-5C41-BBC9-4B95003DAC43}"/>
              </a:ext>
            </a:extLst>
          </p:cNvPr>
          <p:cNvSpPr/>
          <p:nvPr/>
        </p:nvSpPr>
        <p:spPr>
          <a:xfrm>
            <a:off x="83068" y="1506906"/>
            <a:ext cx="3276000" cy="4081092"/>
          </a:xfrm>
          <a:prstGeom prst="roundRect">
            <a:avLst>
              <a:gd name="adj" fmla="val 274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6" name="角丸四角形 835">
            <a:extLst>
              <a:ext uri="{FF2B5EF4-FFF2-40B4-BE49-F238E27FC236}">
                <a16:creationId xmlns:a16="http://schemas.microsoft.com/office/drawing/2014/main" xmlns="" id="{4069B7CC-47C2-554E-B21B-693E93670E6F}"/>
              </a:ext>
            </a:extLst>
          </p:cNvPr>
          <p:cNvSpPr/>
          <p:nvPr/>
        </p:nvSpPr>
        <p:spPr>
          <a:xfrm>
            <a:off x="82863" y="211401"/>
            <a:ext cx="6693930" cy="1197085"/>
          </a:xfrm>
          <a:prstGeom prst="roundRect">
            <a:avLst>
              <a:gd name="adj" fmla="val 6531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角丸四角形 188">
            <a:extLst>
              <a:ext uri="{FF2B5EF4-FFF2-40B4-BE49-F238E27FC236}">
                <a16:creationId xmlns:a16="http://schemas.microsoft.com/office/drawing/2014/main" xmlns="" id="{D4A982FE-1910-AF49-A0F9-ABFF13276244}"/>
              </a:ext>
            </a:extLst>
          </p:cNvPr>
          <p:cNvSpPr/>
          <p:nvPr/>
        </p:nvSpPr>
        <p:spPr>
          <a:xfrm>
            <a:off x="157338" y="4675375"/>
            <a:ext cx="3130374" cy="833675"/>
          </a:xfrm>
          <a:prstGeom prst="roundRect">
            <a:avLst>
              <a:gd name="adj" fmla="val 8792"/>
            </a:avLst>
          </a:prstGeom>
          <a:noFill/>
          <a:ln w="19050">
            <a:solidFill>
              <a:srgbClr val="FC263B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57338" y="4907703"/>
            <a:ext cx="320173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80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Vi</a:t>
            </a:r>
            <a:r>
              <a:rPr lang="en-GB" altLang="ja-JP" sz="900">
                <a:latin typeface="Helvetica"/>
                <a:cs typeface="Helvetica"/>
              </a:rPr>
              <a:t>sua</a:t>
            </a:r>
            <a:r>
              <a:rPr lang="en-GB" altLang="ja-JP" sz="900">
                <a:latin typeface="Helvetica"/>
                <a:cs typeface="Helvetica"/>
              </a:rPr>
              <a:t>lization of</a:t>
            </a:r>
            <a:r>
              <a:rPr lang="en-GB" altLang="ja-JP" sz="900">
                <a:latin typeface="Helvetica"/>
                <a:cs typeface="Helvetica"/>
              </a:rPr>
              <a:t> cell nuclei having a phenotypic </a:t>
            </a:r>
            <a:r>
              <a:rPr lang="en-GB" altLang="ja-JP" sz="900">
                <a:latin typeface="Helvetica"/>
                <a:cs typeface="Helvetica"/>
              </a:rPr>
              <a:t>    </a:t>
            </a:r>
          </a:p>
          <a:p>
            <a:r>
              <a:rPr lang="en-GB" altLang="ja-JP" sz="900">
                <a:latin typeface="Helvetica"/>
                <a:cs typeface="Helvetica"/>
              </a:rPr>
              <a:t>   </a:t>
            </a:r>
            <a:r>
              <a:rPr lang="en-GB" altLang="ja-JP" sz="900">
                <a:latin typeface="Helvetica"/>
                <a:cs typeface="Helvetica"/>
              </a:rPr>
              <a:t>characteristic appearing over multiple time steps</a:t>
            </a:r>
            <a:r>
              <a:rPr lang="en-US" altLang="ja-JP" sz="900">
                <a:latin typeface="Helvetica"/>
                <a:cs typeface="Helvetica"/>
              </a:rPr>
              <a:t>.</a:t>
            </a:r>
          </a:p>
          <a:p>
            <a:pPr marL="64800" indent="-100800">
              <a:spcBef>
                <a:spcPts val="300"/>
              </a:spcBef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S</a:t>
            </a:r>
            <a:r>
              <a:rPr lang="en-GB" altLang="ja-JP" sz="900">
                <a:latin typeface="Helvetica"/>
                <a:cs typeface="Helvetica"/>
              </a:rPr>
              <a:t>how</a:t>
            </a:r>
            <a:r>
              <a:rPr lang="en-GB" altLang="ja-JP" sz="900">
                <a:latin typeface="Helvetica"/>
                <a:cs typeface="Helvetica"/>
              </a:rPr>
              <a:t>ing</a:t>
            </a:r>
            <a:r>
              <a:rPr lang="en-GB" altLang="ja-JP" sz="900">
                <a:latin typeface="Helvetica"/>
                <a:cs typeface="Helvetica"/>
              </a:rPr>
              <a:t> </a:t>
            </a:r>
            <a:r>
              <a:rPr lang="en-GB" altLang="ja-JP" sz="900">
                <a:latin typeface="Helvetica"/>
                <a:cs typeface="Helvetica"/>
              </a:rPr>
              <a:t>phenotypic characteristics(</a:t>
            </a:r>
            <a:r>
              <a:rPr lang="en-GB" altLang="ja-JP" sz="900">
                <a:latin typeface="Helvetica"/>
                <a:cs typeface="Helvetica"/>
              </a:rPr>
              <a:t>position</a:t>
            </a:r>
            <a:r>
              <a:rPr lang="en-GB" altLang="ja-JP" sz="900">
                <a:latin typeface="Helvetica"/>
                <a:cs typeface="Helvetica"/>
              </a:rPr>
              <a:t>, </a:t>
            </a:r>
            <a:r>
              <a:rPr lang="en-GB" altLang="ja-JP" sz="900">
                <a:latin typeface="Helvetica"/>
                <a:cs typeface="Helvetica"/>
              </a:rPr>
              <a:t>distance</a:t>
            </a:r>
            <a:r>
              <a:rPr lang="en-GB" altLang="ja-JP" sz="900">
                <a:latin typeface="Helvetica"/>
                <a:cs typeface="Helvetica"/>
              </a:rPr>
              <a:t>)</a:t>
            </a:r>
            <a:r>
              <a:rPr lang="en-US" altLang="ja-JP" sz="900">
                <a:latin typeface="Helvetica"/>
                <a:cs typeface="Helvetica"/>
              </a:rPr>
              <a:t>.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7116" y="4687765"/>
            <a:ext cx="7282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u="sng"/>
              <a:t>Objective</a:t>
            </a:r>
            <a:endParaRPr kumimoji="1" lang="ja-JP" altLang="en-US" sz="1100" u="sng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793183" y="2208730"/>
            <a:ext cx="15644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kumimoji="1" lang="en-US" altLang="ja-JP" sz="800">
                <a:latin typeface="Helvetica"/>
                <a:cs typeface="Helvetica"/>
              </a:rPr>
              <a:t>Phenotypic characteristic </a:t>
            </a:r>
          </a:p>
          <a:p>
            <a:pPr>
              <a:spcBef>
                <a:spcPts val="300"/>
              </a:spcBef>
            </a:pPr>
            <a:r>
              <a:rPr kumimoji="1" lang="ja-JP" altLang="en-US" sz="800">
                <a:latin typeface="Helvetica"/>
                <a:cs typeface="Helvetica"/>
              </a:rPr>
              <a:t>ー</a:t>
            </a:r>
            <a:r>
              <a:rPr kumimoji="1" lang="en-US" altLang="ja-JP" sz="800">
                <a:latin typeface="Helvetica"/>
                <a:cs typeface="Helvetica"/>
              </a:rPr>
              <a:t> S</a:t>
            </a:r>
            <a:r>
              <a:rPr lang="en-GB" altLang="ja-JP" sz="800">
                <a:latin typeface="Helvetica"/>
                <a:cs typeface="Helvetica"/>
              </a:rPr>
              <a:t>patiotemporal features</a:t>
            </a:r>
            <a:r>
              <a:rPr lang="ja-JP" altLang="ja-JP" sz="800">
                <a:effectLst/>
                <a:latin typeface="Helvetica"/>
                <a:cs typeface="Helvetica"/>
              </a:rPr>
              <a:t> </a:t>
            </a:r>
            <a:endParaRPr lang="en-US" altLang="ja-JP" sz="800">
              <a:effectLst/>
              <a:latin typeface="Helvetica"/>
              <a:cs typeface="Helvetica"/>
            </a:endParaRPr>
          </a:p>
          <a:p>
            <a:r>
              <a:rPr lang="en-US" altLang="ja-JP" sz="800">
                <a:effectLst/>
                <a:latin typeface="Helvetica"/>
                <a:cs typeface="Helvetica"/>
              </a:rPr>
              <a:t>    of a cell.</a:t>
            </a:r>
          </a:p>
          <a:p>
            <a:pPr>
              <a:spcBef>
                <a:spcPts val="300"/>
              </a:spcBef>
            </a:pPr>
            <a:r>
              <a:rPr kumimoji="1" lang="en-US" altLang="ja-JP" sz="800">
                <a:latin typeface="Helvetica"/>
                <a:cs typeface="Helvetica"/>
              </a:rPr>
              <a:t> (ex. Cell nuclear position,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</a:t>
            </a:r>
            <a:r>
              <a:rPr kumimoji="1" lang="en-US" altLang="ja-JP" sz="800">
                <a:latin typeface="Helvetica"/>
                <a:cs typeface="Helvetica"/>
              </a:rPr>
              <a:t>movement distance)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3466" y="1908804"/>
            <a:ext cx="2416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lang="en-GB" altLang="ja-JP" sz="900">
                <a:latin typeface="Helvetica"/>
                <a:cs typeface="Helvetica"/>
              </a:rPr>
              <a:t>D</a:t>
            </a:r>
            <a:r>
              <a:rPr lang="en-GB" altLang="ja-JP" sz="900">
                <a:latin typeface="Helvetica"/>
                <a:cs typeface="Helvetica"/>
              </a:rPr>
              <a:t>evelopmental mechanism of C.elegan</a:t>
            </a:r>
            <a:r>
              <a:rPr lang="en-GB" altLang="ja-JP" sz="900">
                <a:latin typeface="Helvetica"/>
                <a:cs typeface="Helvetica"/>
              </a:rPr>
              <a:t>s.</a:t>
            </a: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73885" y="3577381"/>
            <a:ext cx="329581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Problem</a:t>
            </a:r>
          </a:p>
          <a:p>
            <a:pPr marL="136800" indent="-100800">
              <a:spcBef>
                <a:spcPts val="300"/>
              </a:spcBef>
              <a:buFont typeface="Arial"/>
              <a:buChar char="•"/>
            </a:pPr>
            <a:r>
              <a:rPr lang="en-US" altLang="ja-JP" sz="900">
                <a:latin typeface="Helvetica"/>
                <a:cs typeface="Helvetica"/>
              </a:rPr>
              <a:t>When a </a:t>
            </a:r>
            <a:r>
              <a:rPr lang="en-GB" altLang="ja-JP" sz="900">
                <a:latin typeface="Helvetica"/>
                <a:cs typeface="Helvetica"/>
              </a:rPr>
              <a:t>phenotypic characteristic </a:t>
            </a:r>
            <a:r>
              <a:rPr lang="en-GB" altLang="ja-JP" sz="900">
                <a:latin typeface="Helvetica"/>
                <a:cs typeface="Helvetica"/>
              </a:rPr>
              <a:t>exists </a:t>
            </a:r>
            <a:r>
              <a:rPr lang="en-GB" altLang="ja-JP" sz="900">
                <a:latin typeface="Helvetica"/>
                <a:cs typeface="Helvetica"/>
              </a:rPr>
              <a:t>over multiple time, </a:t>
            </a:r>
          </a:p>
          <a:p>
            <a:pPr marL="36000"/>
            <a:r>
              <a:rPr lang="en-GB" altLang="ja-JP" sz="900">
                <a:latin typeface="Helvetica"/>
                <a:cs typeface="Helvetica"/>
              </a:rPr>
              <a:t>    </a:t>
            </a:r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an average shape</a:t>
            </a:r>
            <a:r>
              <a:rPr lang="en-GB" altLang="ja-JP" sz="900">
                <a:latin typeface="Helvetica"/>
                <a:cs typeface="Helvetica"/>
              </a:rPr>
              <a:t> is visualized.</a:t>
            </a:r>
          </a:p>
          <a:p>
            <a:pPr marL="36000"/>
            <a:r>
              <a:rPr lang="en-US" altLang="ja-JP" sz="900">
                <a:latin typeface="Helvetica"/>
                <a:cs typeface="Helvetica"/>
              </a:rPr>
              <a:t>→We cannot observe </a:t>
            </a:r>
            <a:r>
              <a:rPr lang="en-GB" altLang="ja-JP" sz="900">
                <a:latin typeface="Helvetica"/>
                <a:cs typeface="Helvetica"/>
              </a:rPr>
              <a:t>an individual shape</a:t>
            </a:r>
            <a:r>
              <a:rPr lang="en-GB" altLang="ja-JP" sz="900">
                <a:latin typeface="Helvetica"/>
                <a:cs typeface="Helvetica"/>
              </a:rPr>
              <a:t>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en-GB" altLang="ja-JP" sz="900">
              <a:latin typeface="Helvetica"/>
              <a:cs typeface="Helvetica"/>
            </a:endParaRPr>
          </a:p>
          <a:p>
            <a:pPr marL="136800" indent="-100800">
              <a:spcBef>
                <a:spcPts val="600"/>
              </a:spcBef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It </a:t>
            </a:r>
            <a:r>
              <a:rPr lang="en-GB" altLang="ja-JP" sz="900">
                <a:latin typeface="Helvetica"/>
                <a:cs typeface="Helvetica"/>
              </a:rPr>
              <a:t>is difficult to grasp </a:t>
            </a:r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position or distance</a:t>
            </a:r>
          </a:p>
          <a:p>
            <a:pPr marL="36000"/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   </a:t>
            </a:r>
            <a:r>
              <a:rPr lang="en-GB" altLang="ja-JP" sz="900">
                <a:latin typeface="Helvetica"/>
                <a:cs typeface="Helvetica"/>
              </a:rPr>
              <a:t> only from a cell nucleus shape</a:t>
            </a:r>
            <a:r>
              <a:rPr lang="en-US" altLang="ja-JP" sz="900">
                <a:latin typeface="Helvetica"/>
                <a:cs typeface="Helvetica"/>
              </a:rPr>
              <a:t>.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26363" y="6089824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6400" indent="-158400">
              <a:buFont typeface="+mj-lt"/>
              <a:buAutoNum type="arabicPeriod"/>
            </a:pPr>
            <a:r>
              <a:rPr kumimoji="1" lang="en-US" altLang="ja-JP" sz="1000" b="1">
                <a:latin typeface="Helvetica"/>
                <a:cs typeface="Helvetica"/>
              </a:rPr>
              <a:t>Visualizatioin of 3D cell nuclei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pic>
        <p:nvPicPr>
          <p:cNvPr id="96" name="図 95" descr="Macintosh HD:Users:sayaka:Documents:Github:PacificVis2018:図:PV2018Fig1.png"/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4"/>
          <a:stretch/>
        </p:blipFill>
        <p:spPr bwMode="auto">
          <a:xfrm>
            <a:off x="185526" y="6348436"/>
            <a:ext cx="1731409" cy="5834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テキスト ボックス 98"/>
          <p:cNvSpPr txBox="1"/>
          <p:nvPr/>
        </p:nvSpPr>
        <p:spPr>
          <a:xfrm>
            <a:off x="3520784" y="1523780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600" indent="-228600">
              <a:buFont typeface="+mj-lt"/>
              <a:buAutoNum type="arabicPeriod" startAt="2"/>
            </a:pPr>
            <a:r>
              <a:rPr kumimoji="1" lang="en-US" altLang="ja-JP" sz="1000" b="1">
                <a:latin typeface="Helvetica"/>
                <a:cs typeface="Helvetica"/>
              </a:rPr>
              <a:t>Visualizatioin of phenotypic characteristic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3558601" y="1730559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Nuclear position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3558601" y="2647374"/>
            <a:ext cx="2954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Distance between nuclear center and emryo center 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pic>
        <p:nvPicPr>
          <p:cNvPr id="107" name="図 106" descr="Macintosh HD:Users:sayaka:Documents:Github:PacificVis2018:図:PV2018Fig2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6"/>
          <a:stretch/>
        </p:blipFill>
        <p:spPr bwMode="auto">
          <a:xfrm>
            <a:off x="3638196" y="1929446"/>
            <a:ext cx="1571777" cy="71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正方形/長方形 231"/>
          <p:cNvSpPr/>
          <p:nvPr/>
        </p:nvSpPr>
        <p:spPr>
          <a:xfrm>
            <a:off x="4820478" y="2921072"/>
            <a:ext cx="1591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800">
                <a:latin typeface="Helvetica"/>
                <a:cs typeface="Helvetica"/>
              </a:rPr>
              <a:t>Connect</a:t>
            </a:r>
            <a:r>
              <a:rPr lang="en-GB" altLang="ja-JP" sz="800">
                <a:latin typeface="Helvetica"/>
                <a:cs typeface="Helvetica"/>
              </a:rPr>
              <a:t> a nuclear center and an embryo center.</a:t>
            </a:r>
            <a:endParaRPr lang="ja-JP" altLang="en-US" sz="800">
              <a:latin typeface="Helvetica"/>
              <a:cs typeface="Helvetica"/>
            </a:endParaRPr>
          </a:p>
        </p:txBody>
      </p:sp>
      <p:pic>
        <p:nvPicPr>
          <p:cNvPr id="109" name="図 108" descr="Macintosh HD:Users:sayaka:Documents:Github:PacificVis2018:図:PV2018Fig3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6" y="2856547"/>
            <a:ext cx="802593" cy="65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テキスト ボックス 110"/>
          <p:cNvSpPr txBox="1"/>
          <p:nvPr/>
        </p:nvSpPr>
        <p:spPr>
          <a:xfrm>
            <a:off x="3558601" y="3506605"/>
            <a:ext cx="2210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Movement distance of a cell nucleus 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3558601" y="4163929"/>
            <a:ext cx="318305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>
                <a:latin typeface="Helvetica"/>
                <a:cs typeface="Helvetica"/>
              </a:rPr>
              <a:t>Connect </a:t>
            </a:r>
            <a:r>
              <a:rPr lang="en-US" altLang="ja-JP" sz="800">
                <a:latin typeface="Helvetica"/>
                <a:cs typeface="Helvetica"/>
              </a:rPr>
              <a:t>cell nuclear </a:t>
            </a:r>
            <a:r>
              <a:rPr lang="en-US" altLang="ja-JP" sz="800">
                <a:latin typeface="Helvetica"/>
                <a:cs typeface="Helvetica"/>
              </a:rPr>
              <a:t>centers</a:t>
            </a:r>
            <a:r>
              <a:rPr lang="en-US" altLang="ja-JP" sz="800">
                <a:latin typeface="Helvetica"/>
                <a:cs typeface="Helvetica"/>
              </a:rPr>
              <a:t>. </a:t>
            </a:r>
          </a:p>
          <a:p>
            <a:r>
              <a:rPr lang="en-US" altLang="ja-JP" sz="800">
                <a:latin typeface="Helvetica"/>
                <a:cs typeface="Helvetica"/>
              </a:rPr>
              <a:t>(</a:t>
            </a:r>
            <a:r>
              <a:rPr lang="en-US" altLang="ja-JP" sz="800">
                <a:latin typeface="Helvetica"/>
                <a:cs typeface="Helvetica"/>
              </a:rPr>
              <a:t>P</a:t>
            </a:r>
            <a:r>
              <a:rPr lang="en-US" altLang="ja-JP" sz="800" baseline="-25000">
                <a:latin typeface="Helvetica"/>
                <a:cs typeface="Helvetica"/>
              </a:rPr>
              <a:t>t</a:t>
            </a:r>
            <a:r>
              <a:rPr lang="en-US" altLang="ja-JP" sz="800">
                <a:latin typeface="Helvetica"/>
                <a:cs typeface="Helvetica"/>
              </a:rPr>
              <a:t> is the position of a cell nucleus at the time step t</a:t>
            </a:r>
            <a:r>
              <a:rPr lang="en-US" altLang="ja-JP" sz="800">
                <a:latin typeface="Helvetica"/>
                <a:cs typeface="Helvetica"/>
              </a:rPr>
              <a:t>.)</a:t>
            </a:r>
            <a:endParaRPr lang="en-US" altLang="ja-JP" sz="800">
              <a:latin typeface="Helvetica"/>
              <a:cs typeface="Helvetica"/>
            </a:endParaRPr>
          </a:p>
          <a:p>
            <a:pPr>
              <a:spcBef>
                <a:spcPts val="300"/>
              </a:spcBef>
            </a:pPr>
            <a:r>
              <a:rPr lang="en-US" altLang="ja-JP" sz="800">
                <a:latin typeface="Helvetica"/>
                <a:cs typeface="Helvetica"/>
              </a:rPr>
              <a:t>→A </a:t>
            </a:r>
            <a:r>
              <a:rPr lang="en-US" altLang="ja-JP" sz="800">
                <a:latin typeface="Helvetica"/>
                <a:cs typeface="Helvetica"/>
              </a:rPr>
              <a:t>cell nucleus moves from blue to red.</a:t>
            </a:r>
            <a:endParaRPr lang="ja-JP" altLang="ja-JP" sz="800">
              <a:latin typeface="Helvetica"/>
              <a:cs typeface="Helvetica"/>
            </a:endParaRPr>
          </a:p>
        </p:txBody>
      </p:sp>
      <p:pic>
        <p:nvPicPr>
          <p:cNvPr id="116" name="図 115" descr="Macintosh HD:Users:sayaka:Documents:Github:SIGGRAPH-Asia2017:Pictures:Fig1.pn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b="9123"/>
          <a:stretch/>
        </p:blipFill>
        <p:spPr bwMode="auto">
          <a:xfrm>
            <a:off x="225216" y="2222591"/>
            <a:ext cx="1558979" cy="96191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238" name="テキスト ボックス 237"/>
          <p:cNvSpPr txBox="1"/>
          <p:nvPr/>
        </p:nvSpPr>
        <p:spPr>
          <a:xfrm>
            <a:off x="884600" y="3254904"/>
            <a:ext cx="2302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latin typeface="Helvetica"/>
                <a:cs typeface="Helvetica"/>
              </a:rPr>
              <a:t>Time:91-103 → an </a:t>
            </a:r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average</a:t>
            </a:r>
            <a:r>
              <a:rPr kumimoji="1" lang="en-US" altLang="ja-JP" sz="800">
                <a:latin typeface="Helvetica"/>
                <a:cs typeface="Helvetica"/>
              </a:rPr>
              <a:t> cell nucleus shape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         (from 91 to 103)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cxnSp>
        <p:nvCxnSpPr>
          <p:cNvPr id="240" name="直線コネクタ 239"/>
          <p:cNvCxnSpPr/>
          <p:nvPr/>
        </p:nvCxnSpPr>
        <p:spPr>
          <a:xfrm>
            <a:off x="1018400" y="3041805"/>
            <a:ext cx="60325" cy="235784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角丸四角形 136">
            <a:extLst>
              <a:ext uri="{FF2B5EF4-FFF2-40B4-BE49-F238E27FC236}">
                <a16:creationId xmlns:a16="http://schemas.microsoft.com/office/drawing/2014/main" xmlns="" id="{D4A982FE-1910-AF49-A0F9-ABFF13276244}"/>
              </a:ext>
            </a:extLst>
          </p:cNvPr>
          <p:cNvSpPr/>
          <p:nvPr/>
        </p:nvSpPr>
        <p:spPr>
          <a:xfrm>
            <a:off x="225216" y="2597973"/>
            <a:ext cx="1133684" cy="586532"/>
          </a:xfrm>
          <a:prstGeom prst="roundRect">
            <a:avLst>
              <a:gd name="adj" fmla="val 8792"/>
            </a:avLst>
          </a:prstGeom>
          <a:noFill/>
          <a:ln w="9525">
            <a:solidFill>
              <a:srgbClr val="FC263B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43835" y="3182437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Cell nucleus </a:t>
            </a:r>
          </a:p>
          <a:p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visualization</a:t>
            </a:r>
            <a:endParaRPr kumimoji="1" lang="ja-JP" altLang="en-US" sz="800">
              <a:solidFill>
                <a:srgbClr val="FC263B"/>
              </a:solidFill>
              <a:latin typeface="Helvetica"/>
              <a:cs typeface="Helvetica"/>
            </a:endParaRPr>
          </a:p>
        </p:txBody>
      </p:sp>
      <p:pic>
        <p:nvPicPr>
          <p:cNvPr id="250" name="図 249" descr="PV2018Fig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49" y="6814150"/>
            <a:ext cx="973660" cy="664030"/>
          </a:xfrm>
          <a:prstGeom prst="rect">
            <a:avLst/>
          </a:prstGeom>
        </p:spPr>
      </p:pic>
      <p:pic>
        <p:nvPicPr>
          <p:cNvPr id="251" name="図 250" descr="PV2018Fig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10" y="6770455"/>
            <a:ext cx="820613" cy="732403"/>
          </a:xfrm>
          <a:prstGeom prst="rect">
            <a:avLst/>
          </a:prstGeom>
        </p:spPr>
      </p:pic>
      <p:pic>
        <p:nvPicPr>
          <p:cNvPr id="252" name="図 251" descr="PV2018Fig6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5513" r="7128"/>
          <a:stretch/>
        </p:blipFill>
        <p:spPr>
          <a:xfrm>
            <a:off x="4678430" y="6838930"/>
            <a:ext cx="769716" cy="666442"/>
          </a:xfrm>
          <a:prstGeom prst="rect">
            <a:avLst/>
          </a:prstGeom>
        </p:spPr>
      </p:pic>
      <p:pic>
        <p:nvPicPr>
          <p:cNvPr id="253" name="図 252" descr="PV2018Fig5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2" b="23124"/>
          <a:stretch/>
        </p:blipFill>
        <p:spPr>
          <a:xfrm>
            <a:off x="4683512" y="5591708"/>
            <a:ext cx="1754908" cy="598316"/>
          </a:xfrm>
          <a:prstGeom prst="rect">
            <a:avLst/>
          </a:prstGeom>
        </p:spPr>
      </p:pic>
      <p:pic>
        <p:nvPicPr>
          <p:cNvPr id="149" name="図 148" descr="Macintosh HD:Users:sayaka:Documents:Github:PacificVis2018:図:PV2018Fig1.png"/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3" b="23628"/>
          <a:stretch/>
        </p:blipFill>
        <p:spPr bwMode="auto">
          <a:xfrm>
            <a:off x="294265" y="7864513"/>
            <a:ext cx="940871" cy="7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テキスト ボックス 150"/>
          <p:cNvSpPr txBox="1"/>
          <p:nvPr/>
        </p:nvSpPr>
        <p:spPr>
          <a:xfrm>
            <a:off x="1961947" y="6406856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latin typeface="Helvetica"/>
                <a:cs typeface="Helvetica"/>
              </a:rPr>
              <a:t>A cell nucleus shape </a:t>
            </a:r>
            <a:r>
              <a:rPr lang="en-US" altLang="ja-JP" sz="800">
                <a:latin typeface="Helvetica"/>
                <a:cs typeface="Helvetica"/>
              </a:rPr>
              <a:t>with </a:t>
            </a:r>
          </a:p>
          <a:p>
            <a:r>
              <a:rPr lang="en-US" altLang="ja-JP" sz="800">
                <a:latin typeface="Helvetica"/>
                <a:cs typeface="Helvetica"/>
              </a:rPr>
              <a:t>phenotypic chatacteristics</a:t>
            </a:r>
            <a:r>
              <a:rPr kumimoji="1" lang="en-US" altLang="ja-JP" sz="800">
                <a:latin typeface="Helvetica"/>
                <a:cs typeface="Helvetica"/>
              </a:rPr>
              <a:t> </a:t>
            </a:r>
          </a:p>
          <a:p>
            <a:r>
              <a:rPr kumimoji="1" lang="en-US" altLang="ja-JP" sz="800">
                <a:latin typeface="Helvetica"/>
                <a:cs typeface="Helvetica"/>
              </a:rPr>
              <a:t>changes over time.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255" name="正方形/長方形 254"/>
          <p:cNvSpPr/>
          <p:nvPr/>
        </p:nvSpPr>
        <p:spPr>
          <a:xfrm>
            <a:off x="1099286" y="7062133"/>
            <a:ext cx="2000386" cy="546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800" indent="-13680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An overview shape</a:t>
            </a:r>
          </a:p>
          <a:p>
            <a:pPr>
              <a:spcBef>
                <a:spcPts val="300"/>
              </a:spcBef>
            </a:pPr>
            <a:r>
              <a:rPr lang="en-US" altLang="ja-JP" sz="900">
                <a:latin typeface="Helvetica"/>
                <a:cs typeface="Helvetica"/>
              </a:rPr>
              <a:t>     A</a:t>
            </a:r>
            <a:r>
              <a:rPr lang="en-US" altLang="ja-JP" sz="900">
                <a:latin typeface="Helvetica"/>
                <a:cs typeface="Helvetica"/>
              </a:rPr>
              <a:t>ll the cell nuclei are overlapped</a:t>
            </a:r>
          </a:p>
          <a:p>
            <a:r>
              <a:rPr lang="en-US" altLang="ja-JP" sz="900">
                <a:latin typeface="Helvetica"/>
                <a:cs typeface="Helvetica"/>
              </a:rPr>
              <a:t>     with an opacity .</a:t>
            </a:r>
            <a:r>
              <a:rPr lang="en-US" altLang="ja-JP" sz="900"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  <p:pic>
        <p:nvPicPr>
          <p:cNvPr id="153" name="図 152" descr="Macintosh HD:Users:sayaka:Documents:Github:PacificVis2018:図:PV2018Fig1.png"/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7" r="17566" b="27118"/>
          <a:stretch/>
        </p:blipFill>
        <p:spPr bwMode="auto">
          <a:xfrm>
            <a:off x="228381" y="6919465"/>
            <a:ext cx="893366" cy="69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正方形/長方形 153"/>
          <p:cNvSpPr/>
          <p:nvPr/>
        </p:nvSpPr>
        <p:spPr>
          <a:xfrm>
            <a:off x="1099286" y="7962990"/>
            <a:ext cx="2096698" cy="546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800" indent="-13680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A highlighted shape</a:t>
            </a:r>
          </a:p>
          <a:p>
            <a:pPr>
              <a:spcBef>
                <a:spcPts val="300"/>
              </a:spcBef>
            </a:pPr>
            <a:r>
              <a:rPr lang="en-US" altLang="ja-JP" sz="900">
                <a:latin typeface="Helvetica"/>
                <a:cs typeface="Helvetica"/>
              </a:rPr>
              <a:t>     A selected cell nucleus → O</a:t>
            </a:r>
            <a:r>
              <a:rPr lang="en-US" altLang="ja-JP" sz="900">
                <a:latin typeface="Helvetica"/>
                <a:cs typeface="Helvetica"/>
              </a:rPr>
              <a:t>paque</a:t>
            </a:r>
          </a:p>
          <a:p>
            <a:r>
              <a:rPr lang="en-US" altLang="ja-JP" sz="900">
                <a:latin typeface="Helvetica"/>
                <a:cs typeface="Helvetica"/>
              </a:rPr>
              <a:t>     Other ones </a:t>
            </a:r>
            <a:r>
              <a:rPr lang="en-US" altLang="ja-JP" sz="900">
                <a:latin typeface="Helvetica"/>
                <a:cs typeface="Helvetica"/>
              </a:rPr>
              <a:t> </a:t>
            </a:r>
            <a:r>
              <a:rPr lang="en-US" altLang="ja-JP" sz="900">
                <a:latin typeface="Helvetica"/>
                <a:cs typeface="Helvetica"/>
              </a:rPr>
              <a:t>→ Semitransparent</a:t>
            </a:r>
          </a:p>
        </p:txBody>
      </p:sp>
      <p:sp>
        <p:nvSpPr>
          <p:cNvPr id="32" name="下矢印 31"/>
          <p:cNvSpPr/>
          <p:nvPr/>
        </p:nvSpPr>
        <p:spPr>
          <a:xfrm>
            <a:off x="546890" y="7726993"/>
            <a:ext cx="185520" cy="1591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71757" y="7680112"/>
            <a:ext cx="1236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>
                <a:latin typeface="Helvetica"/>
                <a:cs typeface="Helvetica"/>
              </a:rPr>
              <a:t>Select a cell nucleus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09152" y="1886042"/>
            <a:ext cx="14848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400" indent="-122400">
              <a:buFont typeface="+mj-lt"/>
              <a:buAutoNum type="arabicPeriod"/>
            </a:pPr>
            <a:r>
              <a:rPr lang="en-US" altLang="ja-JP" sz="800">
                <a:latin typeface="Helvetica"/>
                <a:cs typeface="Helvetica"/>
              </a:rPr>
              <a:t>Draw </a:t>
            </a:r>
            <a:r>
              <a:rPr lang="en-US" altLang="ja-JP" sz="800">
                <a:latin typeface="Helvetica"/>
                <a:cs typeface="Helvetica"/>
              </a:rPr>
              <a:t>AP, DV, LR</a:t>
            </a:r>
            <a:r>
              <a:rPr lang="en-US" altLang="ja-JP" sz="800">
                <a:latin typeface="Helvetica"/>
                <a:cs typeface="Helvetica"/>
              </a:rPr>
              <a:t> axes.</a:t>
            </a:r>
          </a:p>
          <a:p>
            <a:pPr marL="122400" indent="-122400">
              <a:spcBef>
                <a:spcPts val="300"/>
              </a:spcBef>
              <a:buFont typeface="+mj-lt"/>
              <a:buAutoNum type="arabicPeriod"/>
            </a:pPr>
            <a:r>
              <a:rPr lang="en-US" altLang="ja-JP" sz="800">
                <a:latin typeface="Helvetica"/>
                <a:cs typeface="Helvetica"/>
              </a:rPr>
              <a:t>Plot an embryo and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a nuclear center.</a:t>
            </a:r>
          </a:p>
          <a:p>
            <a:pPr marL="122400" indent="-122400">
              <a:spcBef>
                <a:spcPts val="300"/>
              </a:spcBef>
              <a:buFont typeface="+mj-lt"/>
              <a:buAutoNum type="arabicPeriod" startAt="3"/>
            </a:pPr>
            <a:r>
              <a:rPr lang="en-US" altLang="ja-JP" sz="800">
                <a:latin typeface="Helvetica"/>
                <a:cs typeface="Helvetica"/>
              </a:rPr>
              <a:t>Draw </a:t>
            </a:r>
            <a:r>
              <a:rPr lang="en-US" altLang="ja-JP" sz="800">
                <a:latin typeface="Helvetica"/>
                <a:cs typeface="Helvetica"/>
              </a:rPr>
              <a:t>the foot of the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    </a:t>
            </a:r>
            <a:r>
              <a:rPr lang="en-US" altLang="ja-JP" sz="800">
                <a:latin typeface="Helvetica"/>
                <a:cs typeface="Helvetica"/>
              </a:rPr>
              <a:t>perpendicular</a:t>
            </a:r>
            <a:r>
              <a:rPr lang="en-US" altLang="ja-JP" sz="800">
                <a:latin typeface="Helvetica"/>
                <a:cs typeface="Helvetica"/>
              </a:rPr>
              <a:t>.</a:t>
            </a:r>
            <a:r>
              <a:rPr lang="en-US" altLang="ja-JP" sz="800">
                <a:latin typeface="Helvetica"/>
                <a:cs typeface="Helvetica"/>
              </a:rPr>
              <a:t>  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638196" y="5370942"/>
            <a:ext cx="2606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900"/>
              <a:t>"Movement distance of AB nucleus”</a:t>
            </a:r>
            <a:r>
              <a:rPr lang="en-GB" altLang="ja-JP" sz="900"/>
              <a:t> (27 time steps)</a:t>
            </a:r>
            <a:r>
              <a:rPr lang="ja-JP" altLang="ja-JP" sz="900">
                <a:effectLst/>
              </a:rPr>
              <a:t> </a:t>
            </a:r>
            <a:endParaRPr kumimoji="1" lang="ja-JP" altLang="en-US" sz="900"/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3511331" y="5190853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6400" indent="-158400">
              <a:buFont typeface="+mj-lt"/>
              <a:buAutoNum type="arabicPeriod"/>
            </a:pPr>
            <a:r>
              <a:rPr kumimoji="1" lang="en-US" altLang="ja-JP" sz="1000" b="1">
                <a:latin typeface="Helvetica"/>
                <a:cs typeface="Helvetica"/>
              </a:rPr>
              <a:t>Visualizatioin of 3D cell nuclei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56450" y="6765072"/>
            <a:ext cx="202467" cy="179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/>
          <p:cNvSpPr/>
          <p:nvPr/>
        </p:nvSpPr>
        <p:spPr>
          <a:xfrm>
            <a:off x="1253721" y="8192932"/>
            <a:ext cx="45719" cy="248112"/>
          </a:xfrm>
          <a:prstGeom prst="leftBrac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テキスト ボックス 165"/>
          <p:cNvSpPr txBox="1"/>
          <p:nvPr/>
        </p:nvSpPr>
        <p:spPr>
          <a:xfrm>
            <a:off x="5133620" y="5562117"/>
            <a:ext cx="339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t=3</a:t>
            </a:r>
            <a:endParaRPr kumimoji="1" lang="ja-JP" altLang="en-US" sz="90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6048030" y="5562117"/>
            <a:ext cx="397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t=23</a:t>
            </a:r>
            <a:endParaRPr kumimoji="1" lang="ja-JP" altLang="en-US" sz="900"/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4147838" y="5562117"/>
            <a:ext cx="613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/>
              <a:t>overview</a:t>
            </a:r>
            <a:endParaRPr kumimoji="1" lang="ja-JP" altLang="en-US" sz="900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3511331" y="6187338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600" indent="-158400">
              <a:buFont typeface="+mj-lt"/>
              <a:buAutoNum type="arabicPeriod" startAt="2"/>
            </a:pPr>
            <a:r>
              <a:rPr kumimoji="1" lang="en-US" altLang="ja-JP" sz="1000" b="1">
                <a:latin typeface="Helvetica"/>
                <a:cs typeface="Helvetica"/>
              </a:rPr>
              <a:t>Visualizatioin of phenotypic characteristic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398535" y="6390175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800">
                <a:latin typeface="Helvetica"/>
                <a:cs typeface="Helvetica"/>
              </a:rPr>
              <a:t>"Distance between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</a:t>
            </a:r>
            <a:r>
              <a:rPr lang="en-GB" altLang="ja-JP" sz="800">
                <a:latin typeface="Helvetica"/>
                <a:cs typeface="Helvetica"/>
              </a:rPr>
              <a:t>nuclear cente</a:t>
            </a:r>
            <a:r>
              <a:rPr lang="en-GB" altLang="ja-JP" sz="800">
                <a:latin typeface="Helvetica"/>
                <a:cs typeface="Helvetica"/>
              </a:rPr>
              <a:t>r </a:t>
            </a:r>
            <a:r>
              <a:rPr lang="en-GB" altLang="ja-JP" sz="800">
                <a:latin typeface="Helvetica"/>
                <a:cs typeface="Helvetica"/>
              </a:rPr>
              <a:t>and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    </a:t>
            </a:r>
            <a:r>
              <a:rPr lang="en-GB" altLang="ja-JP" sz="800">
                <a:latin typeface="Helvetica"/>
                <a:cs typeface="Helvetica"/>
              </a:rPr>
              <a:t>EMS embryo center"</a:t>
            </a:r>
            <a:r>
              <a:rPr lang="ja-JP" altLang="ja-JP" sz="800">
                <a:effectLst/>
                <a:latin typeface="Helvetica"/>
                <a:cs typeface="Helvetica"/>
              </a:rPr>
              <a:t> 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632001" y="6390175"/>
            <a:ext cx="859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800">
                <a:latin typeface="Helvetica"/>
                <a:cs typeface="Helvetica"/>
              </a:rPr>
              <a:t>"DV position of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</a:t>
            </a:r>
            <a:r>
              <a:rPr lang="en-GB" altLang="ja-JP" sz="800">
                <a:latin typeface="Helvetica"/>
                <a:cs typeface="Helvetica"/>
              </a:rPr>
              <a:t>ABp nucleus"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5562209" y="6390175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altLang="ja-JP" sz="800">
                <a:latin typeface="Helvetica"/>
                <a:cs typeface="Helvetica"/>
              </a:rPr>
              <a:t>"</a:t>
            </a:r>
            <a:r>
              <a:rPr lang="en-US" altLang="ja-JP" sz="800"/>
              <a:t>Movement distance </a:t>
            </a:r>
          </a:p>
          <a:p>
            <a:pPr lvl="0" algn="ctr"/>
            <a:r>
              <a:rPr lang="en-US" altLang="ja-JP" sz="800"/>
              <a:t>of AB nucleus</a:t>
            </a:r>
            <a:r>
              <a:rPr lang="en-GB" altLang="ja-JP" sz="800">
                <a:latin typeface="Helvetica"/>
                <a:cs typeface="Helvetica"/>
              </a:rPr>
              <a:t>"</a:t>
            </a:r>
            <a:endParaRPr lang="ja-JP" altLang="ja-JP" sz="800"/>
          </a:p>
        </p:txBody>
      </p:sp>
      <p:sp>
        <p:nvSpPr>
          <p:cNvPr id="49" name="正方形/長方形 48"/>
          <p:cNvSpPr/>
          <p:nvPr/>
        </p:nvSpPr>
        <p:spPr>
          <a:xfrm>
            <a:off x="3443199" y="8077907"/>
            <a:ext cx="3211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We could draw </a:t>
            </a:r>
            <a:r>
              <a:rPr lang="en-GB" altLang="ja-JP" sz="900">
                <a:latin typeface="Helvetica"/>
                <a:cs typeface="Helvetica"/>
              </a:rPr>
              <a:t>a </a:t>
            </a:r>
            <a:r>
              <a:rPr lang="en-GB" altLang="ja-JP" sz="900">
                <a:latin typeface="Helvetica"/>
                <a:cs typeface="Helvetica"/>
              </a:rPr>
              <a:t>cell nucleus shape individually and display position and distance.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  <p:sp>
        <p:nvSpPr>
          <p:cNvPr id="181" name="正方形/長方形 180"/>
          <p:cNvSpPr/>
          <p:nvPr/>
        </p:nvSpPr>
        <p:spPr>
          <a:xfrm>
            <a:off x="3443199" y="8374469"/>
            <a:ext cx="325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We should </a:t>
            </a:r>
            <a:r>
              <a:rPr lang="en-GB" altLang="ja-JP" sz="900">
                <a:latin typeface="Helvetica"/>
                <a:cs typeface="Helvetica"/>
              </a:rPr>
              <a:t>draw not only a trajectory but a straight line which represents length of </a:t>
            </a:r>
            <a:r>
              <a:rPr lang="en-GB" altLang="ja-JP" sz="900">
                <a:latin typeface="Helvetica"/>
                <a:cs typeface="Helvetica"/>
              </a:rPr>
              <a:t>a</a:t>
            </a:r>
            <a:r>
              <a:rPr lang="en-GB" altLang="ja-JP" sz="900">
                <a:latin typeface="Helvetica"/>
                <a:cs typeface="Helvetica"/>
              </a:rPr>
              <a:t> movement distance</a:t>
            </a:r>
            <a:r>
              <a:rPr lang="en-GB" altLang="ja-JP" sz="900">
                <a:latin typeface="Helvetica"/>
                <a:cs typeface="Helvetica"/>
              </a:rPr>
              <a:t>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851777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14054</TotalTime>
  <Words>388</Words>
  <Application>Microsoft Macintosh PowerPoint</Application>
  <PresentationFormat>画面に合わせる (4:3)</PresentationFormat>
  <Paragraphs>68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>京都大学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坂本 尚久</dc:creator>
  <cp:lastModifiedBy>Nagai Sayaka</cp:lastModifiedBy>
  <cp:revision>250</cp:revision>
  <cp:lastPrinted>2018-02-27T06:18:12Z</cp:lastPrinted>
  <dcterms:created xsi:type="dcterms:W3CDTF">2015-10-22T13:15:30Z</dcterms:created>
  <dcterms:modified xsi:type="dcterms:W3CDTF">2018-03-28T13:53:59Z</dcterms:modified>
</cp:coreProperties>
</file>